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275" r:id="rId11"/>
    <p:sldId id="273" r:id="rId12"/>
    <p:sldId id="271" r:id="rId13"/>
    <p:sldId id="272" r:id="rId14"/>
    <p:sldId id="274" r:id="rId15"/>
    <p:sldId id="276" r:id="rId16"/>
    <p:sldId id="269" r:id="rId17"/>
    <p:sldId id="270" r:id="rId18"/>
    <p:sldId id="262" r:id="rId19"/>
    <p:sldId id="261" r:id="rId20"/>
    <p:sldId id="263" r:id="rId21"/>
    <p:sldId id="279" r:id="rId22"/>
    <p:sldId id="264" r:id="rId23"/>
    <p:sldId id="277" r:id="rId24"/>
    <p:sldId id="281" r:id="rId25"/>
    <p:sldId id="280" r:id="rId26"/>
    <p:sldId id="318" r:id="rId27"/>
    <p:sldId id="320" r:id="rId28"/>
    <p:sldId id="317" r:id="rId29"/>
    <p:sldId id="282" r:id="rId30"/>
    <p:sldId id="319" r:id="rId31"/>
    <p:sldId id="283" r:id="rId32"/>
    <p:sldId id="284" r:id="rId33"/>
    <p:sldId id="286" r:id="rId34"/>
    <p:sldId id="287" r:id="rId35"/>
    <p:sldId id="309" r:id="rId36"/>
    <p:sldId id="285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16" r:id="rId57"/>
    <p:sldId id="307" r:id="rId58"/>
    <p:sldId id="308" r:id="rId59"/>
    <p:sldId id="314" r:id="rId60"/>
    <p:sldId id="26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408"/>
    <a:srgbClr val="F7F7F7"/>
    <a:srgbClr val="D4CBC5"/>
    <a:srgbClr val="E2E3E7"/>
    <a:srgbClr val="E3E0E7"/>
    <a:srgbClr val="6EB5DF"/>
    <a:srgbClr val="000000"/>
    <a:srgbClr val="B2542B"/>
    <a:srgbClr val="AF5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120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6.jpe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32.png"/><Relationship Id="rId12" Type="http://schemas.openxmlformats.org/officeDocument/2006/relationships/image" Target="../media/image8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jpe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eg"/><Relationship Id="rId7" Type="http://schemas.openxmlformats.org/officeDocument/2006/relationships/image" Target="../media/image125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FFAC6A-8430-417E-876E-528E5BEF9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96142" cy="4835479"/>
          </a:xfrm>
        </p:spPr>
        <p:txBody>
          <a:bodyPr>
            <a:normAutofit/>
          </a:bodyPr>
          <a:lstStyle/>
          <a:p>
            <a:r>
              <a:rPr lang="en-US" sz="2400" dirty="0"/>
              <a:t>Mining companies drill thousands of meters every year and the recovered rock </a:t>
            </a:r>
            <a:r>
              <a:rPr lang="en-US" sz="2400" dirty="0">
                <a:solidFill>
                  <a:schemeClr val="accent6"/>
                </a:solidFill>
              </a:rPr>
              <a:t>(</a:t>
            </a:r>
            <a:r>
              <a:rPr lang="en-US" sz="2400" dirty="0"/>
              <a:t>core</a:t>
            </a:r>
            <a:r>
              <a:rPr lang="en-US" sz="2400" dirty="0">
                <a:solidFill>
                  <a:schemeClr val="accent6"/>
                </a:solidFill>
              </a:rPr>
              <a:t>)</a:t>
            </a:r>
            <a:r>
              <a:rPr lang="en-US" sz="2400" dirty="0"/>
              <a:t> needs to be visually described by humans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CC9CCD6-7FF1-41FC-8B33-9BEA1F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5" t="33714" r="29093" b="33553"/>
          <a:stretch/>
        </p:blipFill>
        <p:spPr>
          <a:xfrm>
            <a:off x="1118605" y="3294083"/>
            <a:ext cx="7765344" cy="31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10" name="Picture 9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A531D95D-D2AC-4D59-BA5C-EDCE3948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713" r="22999" b="1003"/>
          <a:stretch/>
        </p:blipFill>
        <p:spPr>
          <a:xfrm>
            <a:off x="742208" y="1728511"/>
            <a:ext cx="8579922" cy="47979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ore GeoSystems">
            <a:extLst>
              <a:ext uri="{FF2B5EF4-FFF2-40B4-BE49-F238E27FC236}">
                <a16:creationId xmlns:a16="http://schemas.microsoft.com/office/drawing/2014/main" id="{453DC6D6-5D63-4C57-9E24-5204B695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ython (programming language) - Wikipedia">
            <a:extLst>
              <a:ext uri="{FF2B5EF4-FFF2-40B4-BE49-F238E27FC236}">
                <a16:creationId xmlns:a16="http://schemas.microsoft.com/office/drawing/2014/main" id="{A8DFBCF3-3C99-447E-B90A-27B7D33F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CDC49E-AEB3-46F6-A8D0-9CBA04C0801E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40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Healthcare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597" y="715836"/>
            <a:ext cx="1234386" cy="123438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95" y="1705532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6936294" y="1731506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SickKids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/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4A65724-AF8C-46F7-B37E-233C5386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02" y="2123203"/>
            <a:ext cx="1429975" cy="4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4C97AFA2-2A62-451B-9E1F-238F3EED11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7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5AF156-1471-45BB-B13F-5490760FF6D0}"/>
              </a:ext>
            </a:extLst>
          </p:cNvPr>
          <p:cNvSpPr/>
          <p:nvPr/>
        </p:nvSpPr>
        <p:spPr>
          <a:xfrm>
            <a:off x="536028" y="320975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2F5B0F-D87E-4AC3-952B-05760FDF207A}"/>
              </a:ext>
            </a:extLst>
          </p:cNvPr>
          <p:cNvSpPr/>
          <p:nvPr/>
        </p:nvSpPr>
        <p:spPr>
          <a:xfrm>
            <a:off x="350783" y="330040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E0D0A-AE3A-4891-8056-B7D714B9F716}"/>
              </a:ext>
            </a:extLst>
          </p:cNvPr>
          <p:cNvSpPr txBox="1"/>
          <p:nvPr/>
        </p:nvSpPr>
        <p:spPr>
          <a:xfrm>
            <a:off x="128704" y="367013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A37A31-DCC8-4981-B93A-765C145B6EEE}"/>
              </a:ext>
            </a:extLst>
          </p:cNvPr>
          <p:cNvSpPr/>
          <p:nvPr/>
        </p:nvSpPr>
        <p:spPr>
          <a:xfrm>
            <a:off x="2797797" y="328265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87DEE-7503-4E95-B67E-C0E9C181A0B4}"/>
              </a:ext>
            </a:extLst>
          </p:cNvPr>
          <p:cNvSpPr txBox="1"/>
          <p:nvPr/>
        </p:nvSpPr>
        <p:spPr>
          <a:xfrm>
            <a:off x="2026446" y="365314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8B8FC9-3036-4375-B83B-5EC0E3491F59}"/>
              </a:ext>
            </a:extLst>
          </p:cNvPr>
          <p:cNvSpPr/>
          <p:nvPr/>
        </p:nvSpPr>
        <p:spPr>
          <a:xfrm>
            <a:off x="4867896" y="330838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9F993-4D60-4F41-898E-278AB80D7F6D}"/>
              </a:ext>
            </a:extLst>
          </p:cNvPr>
          <p:cNvSpPr txBox="1"/>
          <p:nvPr/>
        </p:nvSpPr>
        <p:spPr>
          <a:xfrm>
            <a:off x="4187371" y="368479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F38B39-EFF1-4E3D-9C29-C2F6C079540E}"/>
              </a:ext>
            </a:extLst>
          </p:cNvPr>
          <p:cNvSpPr txBox="1"/>
          <p:nvPr/>
        </p:nvSpPr>
        <p:spPr>
          <a:xfrm rot="16200000">
            <a:off x="1172735" y="219689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21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D90AB78D-111B-40FC-8A93-E2E2F4452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68787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7E4216-7FEF-4756-A109-DFD9F547FBD4}"/>
              </a:ext>
            </a:extLst>
          </p:cNvPr>
          <p:cNvSpPr txBox="1"/>
          <p:nvPr/>
        </p:nvSpPr>
        <p:spPr>
          <a:xfrm rot="16200000">
            <a:off x="3807810" y="267978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23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5BF24213-5C3A-4115-8B5F-42C231FC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CB42AF-D571-4A9F-9362-32E5683100E6}"/>
              </a:ext>
            </a:extLst>
          </p:cNvPr>
          <p:cNvSpPr txBox="1"/>
          <p:nvPr/>
        </p:nvSpPr>
        <p:spPr>
          <a:xfrm>
            <a:off x="38583" y="174761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25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43ED207-25F7-4D0D-9FA9-3DD89B71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209486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72144-64D7-4D7F-97F8-3F1C830A7541}"/>
              </a:ext>
            </a:extLst>
          </p:cNvPr>
          <p:cNvGrpSpPr/>
          <p:nvPr/>
        </p:nvGrpSpPr>
        <p:grpSpPr>
          <a:xfrm>
            <a:off x="7529290" y="289104"/>
            <a:ext cx="3699350" cy="3699350"/>
            <a:chOff x="7808343" y="554769"/>
            <a:chExt cx="3699350" cy="3699350"/>
          </a:xfrm>
        </p:grpSpPr>
        <p:pic>
          <p:nvPicPr>
            <p:cNvPr id="27" name="Picture 6" descr="Iphone 7 Template transparent PNG - StickPNG">
              <a:extLst>
                <a:ext uri="{FF2B5EF4-FFF2-40B4-BE49-F238E27FC236}">
                  <a16:creationId xmlns:a16="http://schemas.microsoft.com/office/drawing/2014/main" id="{ACC04415-E780-45C9-917F-470682294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4ACAC1CF-F6FB-46F0-8E03-4B3D4E99BAF7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FE1793-5058-492A-AB4F-B9FDBD5B6DC0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8C22DA8-0012-462C-BF86-E7BAE9525C03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0AC8A75-B768-4B50-9931-B441059152D1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DF40A2-B927-489E-B572-C7D6FD56FCC4}"/>
              </a:ext>
            </a:extLst>
          </p:cNvPr>
          <p:cNvSpPr/>
          <p:nvPr/>
        </p:nvSpPr>
        <p:spPr>
          <a:xfrm>
            <a:off x="8663349" y="2963130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734000-CFBF-4B08-A98B-05B0E689BD19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34" name="Google Shape;726;p51">
            <a:extLst>
              <a:ext uri="{FF2B5EF4-FFF2-40B4-BE49-F238E27FC236}">
                <a16:creationId xmlns:a16="http://schemas.microsoft.com/office/drawing/2014/main" id="{A45CA61B-514E-46DE-BBB2-801ECECB425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5844" b="20597"/>
          <a:stretch/>
        </p:blipFill>
        <p:spPr>
          <a:xfrm>
            <a:off x="2303825" y="184588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  <p:bldP spid="22" grpId="0"/>
      <p:bldP spid="24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Israel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Jordan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West Bank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Goodfellow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           (     Github</a:t>
            </a:r>
            <a:r>
              <a:rPr lang="en-CA" dirty="0">
                <a:solidFill>
                  <a:schemeClr val="accent6"/>
                </a:solidFill>
              </a:rPr>
              <a:t>:</a:t>
            </a:r>
            <a:r>
              <a:rPr lang="en-CA" dirty="0"/>
              <a:t>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90" y="6065593"/>
            <a:ext cx="321941" cy="32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439031" cy="4835479"/>
          </a:xfrm>
        </p:spPr>
        <p:txBody>
          <a:bodyPr>
            <a:normAutofit lnSpcReduction="1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Doing a Master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'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 in Civil Engineering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Worked as a software application engineer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in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training 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EIT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for 3.5 years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Working with Python to analyze and clean data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!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Using Python to work with images from digital and optical microscopes of concrete and other building materials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As well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analyzing fracture behavior from Finite Discrete Element simulation models (FDEM)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Martial arts fanatic 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:)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involved in both Muay Thai and karate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444445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rgbClr val="444445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Also play piano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working towards Royal Conservatory certification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DD4F4DF2-B31F-4438-808F-58F7246A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5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Cell Phones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Cell Phones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Variables, Expressions, and Operators</a:t>
            </a:r>
          </a:p>
          <a:p>
            <a:pPr lvl="1"/>
            <a:r>
              <a:rPr lang="en-US" dirty="0"/>
              <a:t>Reading: Chapters 1, 2,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The Programming Process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Online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in the chat or raise your hand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d like to unmute yourself to ask a question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Answer other students’ questions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</p:spTree>
    <p:extLst>
      <p:ext uri="{BB962C8B-B14F-4D97-AF65-F5344CB8AC3E}">
        <p14:creationId xmlns:p14="http://schemas.microsoft.com/office/powerpoint/2010/main" val="2526917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One 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Practical Programming</a:t>
            </a:r>
            <a:r>
              <a:rPr lang="en-US" b="1" i="1" dirty="0">
                <a:solidFill>
                  <a:schemeClr val="accent2"/>
                </a:solidFill>
              </a:rPr>
              <a:t>:</a:t>
            </a:r>
            <a:r>
              <a:rPr lang="en-US" b="1" i="1" dirty="0"/>
              <a:t> </a:t>
            </a:r>
            <a:r>
              <a:rPr lang="en-US" i="1" dirty="0"/>
              <a:t>An Introduction to Computer Science Using Python 3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2nd  edition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Paul Gries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Jennifer Campbell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Jason </a:t>
            </a:r>
            <a:r>
              <a:rPr lang="en-US" dirty="0" err="1"/>
              <a:t>Montojo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Pragmatic Programmers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CE55D55-15E0-45E4-B77A-D41DD1E43F82}"/>
              </a:ext>
            </a:extLst>
          </p:cNvPr>
          <p:cNvSpPr txBox="1"/>
          <p:nvPr/>
        </p:nvSpPr>
        <p:spPr>
          <a:xfrm>
            <a:off x="8303129" y="5762032"/>
            <a:ext cx="256938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ok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7465DD5-2FEE-4B6A-B69F-5EB0622EA738}"/>
              </a:ext>
            </a:extLst>
          </p:cNvPr>
          <p:cNvSpPr/>
          <p:nvPr/>
        </p:nvSpPr>
        <p:spPr>
          <a:xfrm>
            <a:off x="8303130" y="1914115"/>
            <a:ext cx="3253749" cy="374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008422"/>
            <a:ext cx="553339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Reflections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12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2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9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1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Feb 9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2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March 14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7309038" y="2008422"/>
            <a:ext cx="2878533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total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lang="en-US" sz="3200" spc="-15" dirty="0">
                <a:solidFill>
                  <a:srgbClr val="FFFFFF"/>
                </a:solidFill>
                <a:cs typeface="Arial"/>
              </a:rPr>
              <a:t>5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23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6656418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6283426" y="2008421"/>
            <a:ext cx="153383" cy="4431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98341"/>
              </p:ext>
            </p:extLst>
          </p:nvPr>
        </p:nvGraphicFramePr>
        <p:xfrm>
          <a:off x="964214" y="1983677"/>
          <a:ext cx="93714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12:00-13:00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12:00-13:00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14:00-15:00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chemeClr val="accent3"/>
                </a:solidFill>
              </a:rPr>
              <a:t>Kinsella &amp; Goodfellow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links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155759D-5870-6D37-764B-BA44ABF9C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39974"/>
              </p:ext>
            </p:extLst>
          </p:nvPr>
        </p:nvGraphicFramePr>
        <p:xfrm>
          <a:off x="950125" y="1777200"/>
          <a:ext cx="10291750" cy="418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9 - Jan 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843FA1"/>
                          </a:solidFill>
                          <a:effectLst/>
                        </a:rPr>
                        <a:t>TUT0103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843FA1"/>
                          </a:solidFill>
                          <a:effectLst/>
                        </a:rPr>
                        <a:t>15:00-16:00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843FA1"/>
                          </a:solidFill>
                          <a:effectLst/>
                        </a:rPr>
                        <a:t>WB 130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b="1" dirty="0">
                          <a:solidFill>
                            <a:srgbClr val="236FA1"/>
                          </a:solidFill>
                          <a:effectLst/>
                        </a:rPr>
                        <a:t>TUT0104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236FA1"/>
                          </a:solidFill>
                          <a:effectLst/>
                        </a:rPr>
                        <a:t>15:00-16:00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236FA1"/>
                          </a:solidFill>
                          <a:effectLst/>
                        </a:rPr>
                        <a:t>MY 380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b="1" dirty="0">
                          <a:solidFill>
                            <a:srgbClr val="169179"/>
                          </a:solidFill>
                          <a:effectLst/>
                        </a:rPr>
                        <a:t>TUT0105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169179"/>
                          </a:solidFill>
                          <a:effectLst/>
                        </a:rPr>
                        <a:t>12:00-13:00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169179"/>
                          </a:solidFill>
                          <a:effectLst/>
                        </a:rPr>
                        <a:t>MY 360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b="1" dirty="0">
                          <a:solidFill>
                            <a:srgbClr val="E03E2D"/>
                          </a:solidFill>
                          <a:effectLst/>
                        </a:rPr>
                        <a:t>TUT0106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E03E2D"/>
                          </a:solidFill>
                          <a:effectLst/>
                        </a:rPr>
                        <a:t>13:00-14:00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E03E2D"/>
                          </a:solidFill>
                          <a:effectLst/>
                        </a:rPr>
                        <a:t>MY 330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b="1" dirty="0">
                          <a:solidFill>
                            <a:srgbClr val="E67E23"/>
                          </a:solidFill>
                          <a:effectLst/>
                        </a:rPr>
                        <a:t>TUT0108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E67E23"/>
                          </a:solidFill>
                          <a:effectLst/>
                        </a:rPr>
                        <a:t>15:00-16:00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E67E23"/>
                          </a:solidFill>
                          <a:effectLst/>
                        </a:rPr>
                        <a:t>GB 303</a:t>
                      </a:r>
                      <a:endParaRPr lang="en-US" sz="1400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TUT0107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11:00-12:00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SF 2202</a:t>
                      </a:r>
                    </a:p>
                    <a:p>
                      <a:endParaRPr lang="en-US" sz="1400" b="0" i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15:00-16:00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SF 2202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15:00-16:00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9" name="object 6">
            <a:extLst>
              <a:ext uri="{FF2B5EF4-FFF2-40B4-BE49-F238E27FC236}">
                <a16:creationId xmlns:a16="http://schemas.microsoft.com/office/drawing/2014/main" id="{092B5BE6-B706-98A5-20E6-7110DDCAAED8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One online tutorial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990287"/>
              </p:ext>
            </p:extLst>
          </p:nvPr>
        </p:nvGraphicFramePr>
        <p:xfrm>
          <a:off x="950125" y="1777200"/>
          <a:ext cx="10291750" cy="461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Lab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Lab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PR0101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10:00-12:00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PR0104</a:t>
                      </a:r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15:00-17:00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3 </a:t>
                      </a:r>
                    </a:p>
                    <a:p>
                      <a:r>
                        <a:rPr lang="en-US" sz="1400" dirty="0"/>
                        <a:t>(Jan 23 - Jan 27)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>
                          <a:solidFill>
                            <a:srgbClr val="843FA1"/>
                          </a:solidFill>
                          <a:effectLst/>
                        </a:rPr>
                        <a:t>PR0106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rgbClr val="843FA1"/>
                          </a:solidFill>
                          <a:effectLst/>
                        </a:rPr>
                        <a:t>09:00-11:00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rgbClr val="843FA1"/>
                          </a:solidFill>
                          <a:effectLst/>
                        </a:rPr>
                        <a:t>MY 030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PR0107</a:t>
                      </a:r>
                      <a:endParaRPr lang="nb-NO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12:00-14:00</a:t>
                      </a:r>
                    </a:p>
                    <a:p>
                      <a:r>
                        <a:rPr lang="nb-NO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MY 030</a:t>
                      </a:r>
                    </a:p>
                    <a:p>
                      <a:r>
                        <a:rPr lang="nb-NO" b="1" dirty="0">
                          <a:solidFill>
                            <a:srgbClr val="169179"/>
                          </a:solidFill>
                          <a:effectLst/>
                        </a:rPr>
                        <a:t>PR0108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rgbClr val="169179"/>
                          </a:solidFill>
                          <a:effectLst/>
                        </a:rPr>
                        <a:t>09:00-11:00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rgbClr val="169179"/>
                          </a:solidFill>
                          <a:effectLst/>
                        </a:rPr>
                        <a:t>GB 144</a:t>
                      </a:r>
                      <a:endParaRPr lang="nb-NO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PR0102</a:t>
                      </a:r>
                      <a:endParaRPr lang="nb-NO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10:00-12:00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030</a:t>
                      </a:r>
                    </a:p>
                    <a:p>
                      <a:r>
                        <a:rPr lang="nb-NO" sz="18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PR0103</a:t>
                      </a:r>
                      <a:endParaRPr lang="nb-NO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15:00-17:00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PR0105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2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PR0101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10:00-12:00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PR0104</a:t>
                      </a:r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15:00-17:00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255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9C0C9-58D5-4150-9668-AF73528EE070}"/>
              </a:ext>
            </a:extLst>
          </p:cNvPr>
          <p:cNvCxnSpPr>
            <a:cxnSpLocks/>
          </p:cNvCxnSpPr>
          <p:nvPr/>
        </p:nvCxnSpPr>
        <p:spPr>
          <a:xfrm flipV="1">
            <a:off x="2541401" y="2459421"/>
            <a:ext cx="227024" cy="28693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3F826D-88E0-4A36-BF3A-47C06A1D90C7}"/>
              </a:ext>
            </a:extLst>
          </p:cNvPr>
          <p:cNvSpPr/>
          <p:nvPr/>
        </p:nvSpPr>
        <p:spPr>
          <a:xfrm>
            <a:off x="1214859" y="5211000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B7078E3-0675-8B11-9E84-40166338F88D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Two online labs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There are 12 reflections throughout the term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worth a total of 2% of your final grade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Full marks for successful completion of all reflections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used to take the pulse of students in the course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Insights from reflections are used to iteratively improve the course week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week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there to help you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so please answer honestly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059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Reflection include question like</a:t>
            </a:r>
            <a:r>
              <a:rPr lang="en-US" sz="3200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sz="2800" dirty="0"/>
              <a:t>Did you attend lecture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Do you understand the topics covered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Did you attend tutorial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Which lecture section did you attend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What will this code output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Write one word to describe how you feel about the course</a:t>
            </a:r>
            <a:r>
              <a:rPr lang="en-US" sz="2800" dirty="0">
                <a:solidFill>
                  <a:schemeClr val="accent6"/>
                </a:solidFill>
              </a:rPr>
              <a:t>.</a:t>
            </a: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94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508115"/>
              </p:ext>
            </p:extLst>
          </p:nvPr>
        </p:nvGraphicFramePr>
        <p:xfrm>
          <a:off x="950125" y="1777200"/>
          <a:ext cx="10291750" cy="424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9 - Jan 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Reflection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5:00 pm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3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2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 am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nb-NO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5:00 pm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3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 am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5:00 pm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91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4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 am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4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5:00 pm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0126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9C0C9-58D5-4150-9668-AF73528EE070}"/>
              </a:ext>
            </a:extLst>
          </p:cNvPr>
          <p:cNvCxnSpPr>
            <a:cxnSpLocks/>
          </p:cNvCxnSpPr>
          <p:nvPr/>
        </p:nvCxnSpPr>
        <p:spPr>
          <a:xfrm flipV="1">
            <a:off x="1652226" y="3429000"/>
            <a:ext cx="1324304" cy="25429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3F826D-88E0-4A36-BF3A-47C06A1D90C7}"/>
              </a:ext>
            </a:extLst>
          </p:cNvPr>
          <p:cNvSpPr/>
          <p:nvPr/>
        </p:nvSpPr>
        <p:spPr>
          <a:xfrm>
            <a:off x="115773" y="5709191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030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178076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8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1038839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933563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979355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9991806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51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17546" cy="483547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88</a:t>
            </a:r>
            <a:r>
              <a:rPr lang="en-US" b="1" dirty="0">
                <a:solidFill>
                  <a:schemeClr val="accent3"/>
                </a:solidFill>
              </a:rPr>
              <a:t>%</a:t>
            </a:r>
            <a:r>
              <a:rPr lang="en-US" b="1" dirty="0"/>
              <a:t> </a:t>
            </a:r>
            <a:r>
              <a:rPr lang="en-US" dirty="0"/>
              <a:t>of your final grade is based on two term tests and an exam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For these tests and exams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ll be to write code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You will not be able to achieve a high mark by reading the textbook and lecture note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r>
              <a:rPr lang="en-US" dirty="0"/>
              <a:t> You need to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r>
              <a:rPr lang="en-US" dirty="0"/>
              <a:t>How can you practice writing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b="1" dirty="0"/>
              <a:t>Lecture Breakout Sessions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Labs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this of this as studying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Practice Problems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84EBF-2C83-85E9-24EE-0BDE52020A04}"/>
              </a:ext>
            </a:extLst>
          </p:cNvPr>
          <p:cNvSpPr txBox="1"/>
          <p:nvPr/>
        </p:nvSpPr>
        <p:spPr>
          <a:xfrm>
            <a:off x="7386972" y="4243363"/>
            <a:ext cx="44801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Writing A Lot Of Code During The Term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=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Higher Grade</a:t>
            </a:r>
          </a:p>
        </p:txBody>
      </p:sp>
    </p:spTree>
    <p:extLst>
      <p:ext uri="{BB962C8B-B14F-4D97-AF65-F5344CB8AC3E}">
        <p14:creationId xmlns:p14="http://schemas.microsoft.com/office/powerpoint/2010/main" val="1286149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67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5908110" y="4406879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deepmind logo - Ebuyer Blog">
            <a:extLst>
              <a:ext uri="{FF2B5EF4-FFF2-40B4-BE49-F238E27FC236}">
                <a16:creationId xmlns:a16="http://schemas.microsoft.com/office/drawing/2014/main" id="{6B3A18AB-D0B7-4E31-B067-8DD02DE6A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/>
          <a:stretch/>
        </p:blipFill>
        <p:spPr bwMode="auto">
          <a:xfrm>
            <a:off x="8447876" y="5461551"/>
            <a:ext cx="3392313" cy="11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13" y="3134984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84" y="494562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1448D-AFDB-024C-A73D-95246957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40" y="3383058"/>
            <a:ext cx="4338760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4859" cy="4835479"/>
          </a:xfrm>
        </p:spPr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963189" y="2118527"/>
            <a:ext cx="8009357" cy="43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</p:spTree>
    <p:extLst>
      <p:ext uri="{BB962C8B-B14F-4D97-AF65-F5344CB8AC3E}">
        <p14:creationId xmlns:p14="http://schemas.microsoft.com/office/powerpoint/2010/main" val="2037353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Open Sourcing deck.gl 4.0: Uber Engineering&amp;#39;s Framework for Advanced Data  Visualization - Uber Engineering Blog">
            <a:extLst>
              <a:ext uri="{FF2B5EF4-FFF2-40B4-BE49-F238E27FC236}">
                <a16:creationId xmlns:a16="http://schemas.microsoft.com/office/drawing/2014/main" id="{221D740D-A120-4A5D-AA32-D22A7F99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" y="3845494"/>
            <a:ext cx="5494757" cy="2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1964836" y="1957054"/>
            <a:ext cx="4921678" cy="23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Sci-fi Inspiration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8992" y="3933364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70" y="3933368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69" y="1452146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4474" y="1520629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2" y="470143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headdress, helmet, indoor&#10;&#10;Description automatically generated">
            <a:extLst>
              <a:ext uri="{FF2B5EF4-FFF2-40B4-BE49-F238E27FC236}">
                <a16:creationId xmlns:a16="http://schemas.microsoft.com/office/drawing/2014/main" id="{871945DF-D465-8541-B270-C2E29C3C9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46" y="1383662"/>
            <a:ext cx="5566089" cy="2964986"/>
          </a:xfrm>
          <a:prstGeom prst="rect">
            <a:avLst/>
          </a:prstGeom>
        </p:spPr>
      </p:pic>
      <p:pic>
        <p:nvPicPr>
          <p:cNvPr id="10" name="Picture 9" descr="A picture containing text, necklet, chain&#10;&#10;Description automatically generated">
            <a:extLst>
              <a:ext uri="{FF2B5EF4-FFF2-40B4-BE49-F238E27FC236}">
                <a16:creationId xmlns:a16="http://schemas.microsoft.com/office/drawing/2014/main" id="{A0DD541F-5E95-2D4E-BBFC-4DDD0575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/>
          <a:stretch/>
        </p:blipFill>
        <p:spPr>
          <a:xfrm>
            <a:off x="6534629" y="4005066"/>
            <a:ext cx="5679606" cy="2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76236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99" y="1825624"/>
            <a:ext cx="6157501" cy="442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7" y="4155253"/>
            <a:ext cx="3455790" cy="2591843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AI Lead at KORE Geosystems,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2" y="312425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14659</TotalTime>
  <Words>2393</Words>
  <Application>Microsoft Office PowerPoint</Application>
  <PresentationFormat>Widescreen</PresentationFormat>
  <Paragraphs>498</Paragraphs>
  <Slides>60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Courier New</vt:lpstr>
      <vt:lpstr>Segoe UI</vt:lpstr>
      <vt:lpstr>Wingdings</vt:lpstr>
      <vt:lpstr>APS106_PPTX_Theme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AI 4 Mining</vt:lpstr>
      <vt:lpstr>AI 4 Mining</vt:lpstr>
      <vt:lpstr>AI 4 Mining</vt:lpstr>
      <vt:lpstr>AI 4 Mining</vt:lpstr>
      <vt:lpstr>AI 4 Healthcare</vt:lpstr>
      <vt:lpstr>Seb</vt:lpstr>
      <vt:lpstr>Katia</vt:lpstr>
      <vt:lpstr>Joseph</vt:lpstr>
      <vt:lpstr>In Person (hopefully )</vt:lpstr>
      <vt:lpstr>In Person (hopefully )</vt:lpstr>
      <vt:lpstr>Online</vt:lpstr>
      <vt:lpstr>Course Information</vt:lpstr>
      <vt:lpstr>Grading</vt:lpstr>
      <vt:lpstr>Lecture Schedule</vt:lpstr>
      <vt:lpstr>Tutorial Schedule</vt:lpstr>
      <vt:lpstr>Lab Schedule</vt:lpstr>
      <vt:lpstr>Reflections</vt:lpstr>
      <vt:lpstr>Reflections</vt:lpstr>
      <vt:lpstr>Reflections Schedule</vt:lpstr>
      <vt:lpstr>Tips for Success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Sci-fi Inspiration</vt:lpstr>
      <vt:lpstr>Mineral Engineers</vt:lpstr>
      <vt:lpstr>Programming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138</cp:revision>
  <dcterms:created xsi:type="dcterms:W3CDTF">2021-11-03T00:49:37Z</dcterms:created>
  <dcterms:modified xsi:type="dcterms:W3CDTF">2023-01-04T16:47:33Z</dcterms:modified>
</cp:coreProperties>
</file>